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320" r:id="rId4"/>
    <p:sldId id="321" r:id="rId5"/>
    <p:sldId id="322" r:id="rId6"/>
    <p:sldId id="323" r:id="rId7"/>
    <p:sldId id="324" r:id="rId8"/>
    <p:sldId id="32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80776-F281-2647-B754-E18E5DFE8F95}"/>
              </a:ext>
            </a:extLst>
          </p:cNvPr>
          <p:cNvSpPr txBox="1"/>
          <p:nvPr/>
        </p:nvSpPr>
        <p:spPr>
          <a:xfrm>
            <a:off x="567559" y="536027"/>
            <a:ext cx="97641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5.1 Manipulator Jacobian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5.2 Statics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5.3 Singularity Analysis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5.4 Manipulability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72979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configuration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singular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less than its maximum rank over all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(𝜃)) = rank(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; singularities are independent of frame.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common sources of singularities for six-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spatial open chains: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two collinear revolute joint axes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three coplanar and parallel revolute joint axes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four revolute joint axes intersecting at a common point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four coplanar revolute joints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six revolute joint axes intersecting a common line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20C3B3A-A176-DF44-B5A1-CC7BB970E4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653" y="565112"/>
            <a:ext cx="4277987" cy="31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5991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wide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Jacobian (or matrix generally) has more columns than rows.  A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skinny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Jacobian has more rows than columns.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robot is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redundant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 task if there exists a family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satisfying      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most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where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could be a twist </a:t>
                </a:r>
                <a:r>
                  <a:rPr lang="en-US" sz="2400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a coordinate velocity. 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(wide Jacobians)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robot is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kinematically deficient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task if there are required velocities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which there is no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satisfying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most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(tall Jacobians)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Redundancy and deficiency depend on the robot and the task (e.g., dimensions of the Jacobian); singularities depend 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5991448"/>
              </a:xfrm>
              <a:prstGeom prst="rect">
                <a:avLst/>
              </a:prstGeom>
              <a:blipFill>
                <a:blip r:embed="rId2"/>
                <a:stretch>
                  <a:fillRect l="-969" t="-634" r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625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manipulability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a robot at a configuration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measures how close it is to being singular.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manipulability ellipsoid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defines the ease of motion in different directions.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principal axes of the ellipsoid are given by the 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eigenvectors and square roots of the eigenvalues 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of the square matrix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Manipulability measures include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ratio of the largest to smallest principal axis half-lengths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ratio of the largest to smallest eigenvalues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volume of the ellipsoid (proportional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</m:e>
                    </m:ra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6251263"/>
              </a:xfrm>
              <a:prstGeom prst="rect">
                <a:avLst/>
              </a:prstGeom>
              <a:blipFill>
                <a:blip r:embed="rId2"/>
                <a:stretch>
                  <a:fillRect l="-969" t="-609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C7256AB-9418-C946-BD2C-DA96202234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024" y="3039914"/>
            <a:ext cx="3810976" cy="27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0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Split the body Jacobian into angular and linear components to to get angular velocity and linear velocity ellipsoids.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A4CD38B-5738-B741-8AC3-9DB83030FA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42" y="2455853"/>
            <a:ext cx="7909560" cy="19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principal axes of the force (wrench) ellipsoid are given by the eigenvectors and square roots of the eigenvalues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JJ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force ellipsoid has the same principal axes as the manipulability ellipsoid, and the principal axis half-lengths are the reciprocal of those of the manipulability ellipsoid.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product of the volumes of the force and manipulability ellipsoids is constant over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95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D121B6-69D9-7848-878B-57CCAAA0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BD8F7-4366-E14D-BF2D-68D0F634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593B3-957C-1A42-8A55-29F3E136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559" y="1195071"/>
            <a:ext cx="7070162" cy="5161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DBD38-B1E0-244A-8ABF-81CA7C8FB8DC}"/>
              </a:ext>
            </a:extLst>
          </p:cNvPr>
          <p:cNvSpPr txBox="1"/>
          <p:nvPr/>
        </p:nvSpPr>
        <p:spPr>
          <a:xfrm>
            <a:off x="377089" y="546098"/>
            <a:ext cx="5953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Approximately draw the corresponding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force ellipsoids at the three configurations.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039DE-2B4F-6442-B77C-4FE0E9DD2285}"/>
              </a:ext>
            </a:extLst>
          </p:cNvPr>
          <p:cNvSpPr txBox="1"/>
          <p:nvPr/>
        </p:nvSpPr>
        <p:spPr>
          <a:xfrm>
            <a:off x="377089" y="5201264"/>
            <a:ext cx="3956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use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instead of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manipulability ellipsoids?</a:t>
            </a:r>
          </a:p>
        </p:txBody>
      </p:sp>
    </p:spTree>
    <p:extLst>
      <p:ext uri="{BB962C8B-B14F-4D97-AF65-F5344CB8AC3E}">
        <p14:creationId xmlns:p14="http://schemas.microsoft.com/office/powerpoint/2010/main" val="190721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DDD944-7604-D846-8619-9F11F0D02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4A5D1-F30F-CF4A-A8EE-11682A62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79136-80DB-C04B-BA41-22E2EDA3B1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220" y="290830"/>
            <a:ext cx="5026660" cy="1586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F910A-0471-F140-B5E0-5FD9B01339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07" y="3948430"/>
            <a:ext cx="2463063" cy="2407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B1565-CF72-0845-ACF2-B6BC121E640E}"/>
              </a:ext>
            </a:extLst>
          </p:cNvPr>
          <p:cNvSpPr txBox="1"/>
          <p:nvPr/>
        </p:nvSpPr>
        <p:spPr>
          <a:xfrm>
            <a:off x="548640" y="3244850"/>
            <a:ext cx="3246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Adept </a:t>
            </a:r>
            <a:r>
              <a:rPr lang="en-US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SCARA RRRP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661A0-C7DC-8648-A159-B96845C746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0"/>
            <a:ext cx="2854939" cy="3244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AD1173-B36A-984A-9D00-216C3F07634C}"/>
              </a:ext>
            </a:extLst>
          </p:cNvPr>
          <p:cNvSpPr txBox="1"/>
          <p:nvPr/>
        </p:nvSpPr>
        <p:spPr>
          <a:xfrm>
            <a:off x="2078672" y="5542895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UR5 6R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4A885-A45E-0746-9AD5-E1F74AF3B50C}"/>
              </a:ext>
            </a:extLst>
          </p:cNvPr>
          <p:cNvSpPr txBox="1"/>
          <p:nvPr/>
        </p:nvSpPr>
        <p:spPr>
          <a:xfrm>
            <a:off x="4980665" y="1998754"/>
            <a:ext cx="3009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KUKA LBR 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iiwa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7R robot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88D95-688F-F14F-B887-4DA057A323EB}"/>
              </a:ext>
            </a:extLst>
          </p:cNvPr>
          <p:cNvSpPr txBox="1"/>
          <p:nvPr/>
        </p:nvSpPr>
        <p:spPr>
          <a:xfrm>
            <a:off x="5110480" y="2915920"/>
            <a:ext cx="65978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using a twist to represent the e-e velocity,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the dimensions of each Jacobian?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the task of manipulating a rigid body, which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these is redundant or deficient?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the rank of the Jacobian of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iiwa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its home configuration (shown)?</a:t>
            </a:r>
          </a:p>
        </p:txBody>
      </p:sp>
    </p:spTree>
    <p:extLst>
      <p:ext uri="{BB962C8B-B14F-4D97-AF65-F5344CB8AC3E}">
        <p14:creationId xmlns:p14="http://schemas.microsoft.com/office/powerpoint/2010/main" val="928841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619</Words>
  <Application>Microsoft Macintosh PowerPoint</Application>
  <PresentationFormat>Widescreen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351</cp:revision>
  <cp:lastPrinted>2020-10-05T10:58:57Z</cp:lastPrinted>
  <dcterms:created xsi:type="dcterms:W3CDTF">2020-09-16T15:38:21Z</dcterms:created>
  <dcterms:modified xsi:type="dcterms:W3CDTF">2020-11-24T04:42:14Z</dcterms:modified>
</cp:coreProperties>
</file>